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9"/>
  </p:notesMasterIdLst>
  <p:sldIdLst>
    <p:sldId id="402" r:id="rId2"/>
    <p:sldId id="418" r:id="rId3"/>
    <p:sldId id="423" r:id="rId4"/>
    <p:sldId id="433" r:id="rId5"/>
    <p:sldId id="434" r:id="rId6"/>
    <p:sldId id="435" r:id="rId7"/>
    <p:sldId id="437" r:id="rId8"/>
    <p:sldId id="436" r:id="rId9"/>
    <p:sldId id="403" r:id="rId10"/>
    <p:sldId id="431" r:id="rId11"/>
    <p:sldId id="405" r:id="rId12"/>
    <p:sldId id="406" r:id="rId13"/>
    <p:sldId id="407" r:id="rId14"/>
    <p:sldId id="408" r:id="rId15"/>
    <p:sldId id="420" r:id="rId16"/>
    <p:sldId id="409" r:id="rId17"/>
    <p:sldId id="410" r:id="rId18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3E0C2C5-B103-4948-B59F-5190E6E91443}" v="1" dt="2022-03-29T04:50:53.9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佈景主題樣式 1 - 輔色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69C7853C-536D-4A76-A0AE-DD22124D55A5}" styleName="佈景主題樣式 1 - 輔色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81" autoAdjust="0"/>
    <p:restoredTop sz="93936" autoAdjust="0"/>
  </p:normalViewPr>
  <p:slideViewPr>
    <p:cSldViewPr snapToGrid="0">
      <p:cViewPr varScale="1">
        <p:scale>
          <a:sx n="63" d="100"/>
          <a:sy n="63" d="100"/>
        </p:scale>
        <p:origin x="96" y="9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DF84AA-269A-42FD-BEAC-2075DFD7A8C9}" type="datetimeFigureOut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9ABC95-4D3D-4AC8-992D-37D3767B103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66507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BC95-4D3D-4AC8-992D-37D3767B103F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486359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b="1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9ABC95-4D3D-4AC8-992D-37D3767B103F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718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7" descr="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828800"/>
            <a:ext cx="12192000" cy="2557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12192000" cy="806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81" name="Rectangle 9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4724400"/>
            <a:ext cx="8534400" cy="1676400"/>
          </a:xfrm>
        </p:spPr>
        <p:txBody>
          <a:bodyPr/>
          <a:lstStyle>
            <a:lvl1pPr marL="0" indent="0" algn="ctr">
              <a:buFontTx/>
              <a:buNone/>
              <a:defRPr b="1"/>
            </a:lvl1pPr>
          </a:lstStyle>
          <a:p>
            <a:pPr lvl="0"/>
            <a:r>
              <a:rPr lang="zh-TW" altLang="en-US" noProof="0"/>
              <a:t>按一下以編輯母片副標題樣式</a:t>
            </a:r>
          </a:p>
        </p:txBody>
      </p:sp>
      <p:sp>
        <p:nvSpPr>
          <p:cNvPr id="3084" name="Rectangle 12"/>
          <p:cNvSpPr>
            <a:spLocks noGrp="1" noChangeArrowheads="1"/>
          </p:cNvSpPr>
          <p:nvPr>
            <p:ph type="ctrTitle"/>
          </p:nvPr>
        </p:nvSpPr>
        <p:spPr>
          <a:xfrm>
            <a:off x="3454400" y="2209800"/>
            <a:ext cx="8534400" cy="1981200"/>
          </a:xfrm>
        </p:spPr>
        <p:txBody>
          <a:bodyPr/>
          <a:lstStyle>
            <a:lvl1pPr algn="ctr">
              <a:defRPr sz="3600"/>
            </a:lvl1pPr>
          </a:lstStyle>
          <a:p>
            <a:pPr lvl="0"/>
            <a:r>
              <a:rPr lang="zh-TW" altLang="en-US" noProof="0"/>
              <a:t>按一下以編輯母片標題樣式</a:t>
            </a:r>
          </a:p>
        </p:txBody>
      </p:sp>
      <p:sp>
        <p:nvSpPr>
          <p:cNvPr id="6" name="Rectangle 10"/>
          <p:cNvSpPr>
            <a:spLocks noGrp="1" noChangeArrowheads="1"/>
          </p:cNvSpPr>
          <p:nvPr>
            <p:ph type="dt" sz="half" idx="10"/>
          </p:nvPr>
        </p:nvSpPr>
        <p:spPr>
          <a:xfrm>
            <a:off x="0" y="6400800"/>
            <a:ext cx="25400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DBF69ADF-44AA-49B4-A3C1-315607DE7250}" type="datetimeFigureOut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ftr" sz="quarter" idx="11"/>
          </p:nvPr>
        </p:nvSpPr>
        <p:spPr>
          <a:xfrm>
            <a:off x="4165600" y="6400800"/>
            <a:ext cx="3860800" cy="457200"/>
          </a:xfrm>
        </p:spPr>
        <p:txBody>
          <a:bodyPr/>
          <a:lstStyle>
            <a:lvl1pPr>
              <a:defRPr>
                <a:solidFill>
                  <a:schemeClr val="tx1"/>
                </a:solidFill>
                <a:cs typeface="Angsana New" pitchFamily="18" charset="-34"/>
              </a:defRPr>
            </a:lvl1pPr>
          </a:lstStyle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52052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54380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9076267" y="1"/>
            <a:ext cx="2912533" cy="6596063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34434" y="1"/>
            <a:ext cx="8538633" cy="6596063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674143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483766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002371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34434" y="1482725"/>
            <a:ext cx="5706533" cy="5113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244167" y="1482725"/>
            <a:ext cx="5706533" cy="5113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3831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8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9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7515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86846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28671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054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TW" altLang="en-US" noProof="0"/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Rectangle 10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BF69ADF-44AA-49B4-A3C1-315607DE7250}" type="datetimeFigureOut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6" name="Rectangle 11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endParaRPr lang="zh-TW" altLang="en-US"/>
          </a:p>
        </p:txBody>
      </p:sp>
      <p:sp>
        <p:nvSpPr>
          <p:cNvPr id="7" name="Rectangle 12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982881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17" Type="http://schemas.openxmlformats.org/officeDocument/2006/relationships/image" Target="../media/image5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7" descr="6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1522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1016000" y="0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按一下以編輯母片標題樣式</a:t>
            </a:r>
          </a:p>
        </p:txBody>
      </p:sp>
      <p:sp>
        <p:nvSpPr>
          <p:cNvPr id="1028" name="Rectangle 9"/>
          <p:cNvSpPr>
            <a:spLocks noGrp="1" noChangeArrowheads="1"/>
          </p:cNvSpPr>
          <p:nvPr>
            <p:ph type="body" idx="1"/>
          </p:nvPr>
        </p:nvSpPr>
        <p:spPr bwMode="auto">
          <a:xfrm>
            <a:off x="334963" y="1482725"/>
            <a:ext cx="11615737" cy="5113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/>
              <a:t>按一下以編輯母片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01600" y="6597650"/>
            <a:ext cx="2540000" cy="2603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 b="1">
                <a:solidFill>
                  <a:srgbClr val="0033CC"/>
                </a:solidFill>
                <a:latin typeface="+mn-lt"/>
                <a:cs typeface="Angsana New" pitchFamily="18" charset="-34"/>
              </a:defRPr>
            </a:lvl1pPr>
          </a:lstStyle>
          <a:p>
            <a:fld id="{DBF69ADF-44AA-49B4-A3C1-315607DE7250}" type="datetimeFigureOut">
              <a:rPr lang="zh-TW" altLang="en-US" smtClean="0"/>
              <a:t>2022/3/29</a:t>
            </a:fld>
            <a:endParaRPr lang="zh-TW" altLang="en-US"/>
          </a:p>
        </p:txBody>
      </p:sp>
      <p:sp>
        <p:nvSpPr>
          <p:cNvPr id="1035" name="Rectangle 11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267200" y="6597650"/>
            <a:ext cx="3860800" cy="2603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 b="1">
                <a:solidFill>
                  <a:srgbClr val="0033CC"/>
                </a:solidFill>
                <a:latin typeface="+mn-lt"/>
                <a:cs typeface="Times New Roman" pitchFamily="18" charset="0"/>
              </a:defRPr>
            </a:lvl1pPr>
          </a:lstStyle>
          <a:p>
            <a:endParaRPr lang="zh-TW" altLang="en-US"/>
          </a:p>
        </p:txBody>
      </p:sp>
      <p:sp>
        <p:nvSpPr>
          <p:cNvPr id="1036" name="Rectangle 12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0400" y="6597650"/>
            <a:ext cx="2540000" cy="26035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 b="1" smtClean="0">
                <a:solidFill>
                  <a:srgbClr val="0033CC"/>
                </a:solidFill>
                <a:latin typeface="Calibri" panose="020F0502020204030204" pitchFamily="34" charset="0"/>
                <a:cs typeface="Angsana New" panose="02020603050405020304" pitchFamily="18" charset="-34"/>
              </a:defRPr>
            </a:lvl1pPr>
          </a:lstStyle>
          <a:p>
            <a:fld id="{F9F9ED32-46C6-469E-9D81-E8934DBD096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78341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Calibri" pitchFamily="34" charset="0"/>
          <a:ea typeface="新細明體" pitchFamily="18" charset="-12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kumimoji="1" sz="4000" b="1">
          <a:solidFill>
            <a:srgbClr val="DDDDDD"/>
          </a:solidFill>
          <a:latin typeface="Times New Roman" pitchFamily="18" charset="0"/>
          <a:ea typeface="新細明體" pitchFamily="18" charset="-12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Blip>
          <a:blip r:embed="rId14"/>
        </a:buBlip>
        <a:defRPr kumimoji="1"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Blip>
          <a:blip r:embed="rId15"/>
        </a:buBlip>
        <a:defRPr kumimoji="1"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Blip>
          <a:blip r:embed="rId17"/>
        </a:buBlip>
        <a:defRPr kumimoji="1"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Blip>
          <a:blip r:embed="rId16"/>
        </a:buBlip>
        <a:defRPr kumimoji="1"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ntel.com/content/www/us/en/software/programmable/quartus-prime/download.html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intel.com/content/www/us/en/software-kit/711791/intel-quartus-ii-web-edition-design-software-version-13-0sp1-for-windows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NCKU CSIE DICLAB</a:t>
            </a: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數位</a:t>
            </a:r>
            <a:r>
              <a:rPr lang="en-US" altLang="zh-TW" dirty="0">
                <a:latin typeface="標楷體" panose="03000509000000000000" pitchFamily="65" charset="-120"/>
                <a:ea typeface="標楷體" panose="03000509000000000000" pitchFamily="65" charset="-120"/>
              </a:rPr>
              <a:t>IC</a:t>
            </a:r>
            <a:r>
              <a:rPr lang="zh-TW" altLang="en-US" dirty="0">
                <a:latin typeface="標楷體" panose="03000509000000000000" pitchFamily="65" charset="-120"/>
                <a:ea typeface="標楷體" panose="03000509000000000000" pitchFamily="65" charset="-120"/>
              </a:rPr>
              <a:t>設計 作業解說</a:t>
            </a:r>
          </a:p>
        </p:txBody>
      </p:sp>
    </p:spTree>
    <p:extLst>
      <p:ext uri="{BB962C8B-B14F-4D97-AF65-F5344CB8AC3E}">
        <p14:creationId xmlns:p14="http://schemas.microsoft.com/office/powerpoint/2010/main" val="1978651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Step1: Run modelsim.exe</a:t>
            </a:r>
          </a:p>
          <a:p>
            <a:pPr lvl="1"/>
            <a:r>
              <a:rPr lang="en-US" altLang="zh-TW" dirty="0"/>
              <a:t>Your </a:t>
            </a:r>
            <a:r>
              <a:rPr lang="en-US" altLang="zh-TW" dirty="0" err="1"/>
              <a:t>quartus</a:t>
            </a:r>
            <a:r>
              <a:rPr lang="en-US" altLang="zh-TW" dirty="0"/>
              <a:t> installation path</a:t>
            </a:r>
          </a:p>
          <a:p>
            <a:pPr lvl="2"/>
            <a:r>
              <a:rPr lang="en-US" altLang="zh-TW" dirty="0"/>
              <a:t>Ex: C:/altera/13.0sp1/modelsim_ase/win32aloem/modelsim.exe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BE50B450-7FA2-43FC-91C7-501096FD78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906" y="3088525"/>
            <a:ext cx="9380187" cy="1901737"/>
          </a:xfrm>
          <a:prstGeom prst="rect">
            <a:avLst/>
          </a:prstGeom>
        </p:spPr>
      </p:pic>
      <p:sp>
        <p:nvSpPr>
          <p:cNvPr id="24" name="橢圓 23">
            <a:extLst>
              <a:ext uri="{FF2B5EF4-FFF2-40B4-BE49-F238E27FC236}">
                <a16:creationId xmlns:a16="http://schemas.microsoft.com/office/drawing/2014/main" id="{C83F205A-8E5A-4511-8AAA-7A5F4A45258D}"/>
              </a:ext>
            </a:extLst>
          </p:cNvPr>
          <p:cNvSpPr/>
          <p:nvPr/>
        </p:nvSpPr>
        <p:spPr>
          <a:xfrm>
            <a:off x="1229701" y="2960402"/>
            <a:ext cx="531453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7912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Step2: Create a new project </a:t>
            </a:r>
          </a:p>
          <a:p>
            <a:pPr lvl="1"/>
            <a:r>
              <a:rPr lang="en-US" altLang="zh-TW" dirty="0"/>
              <a:t>File -&gt; New -&gt; Project</a:t>
            </a:r>
          </a:p>
          <a:p>
            <a:pPr lvl="1"/>
            <a:r>
              <a:rPr lang="en-US" altLang="zh-TW" dirty="0"/>
              <a:t>Click “Browse…”</a:t>
            </a:r>
            <a:endParaRPr lang="zh-TW" altLang="en-US" dirty="0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l="13918" t="15557" r="70563" b="36292"/>
          <a:stretch/>
        </p:blipFill>
        <p:spPr>
          <a:xfrm>
            <a:off x="212279" y="3175798"/>
            <a:ext cx="2779496" cy="242546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向右箭號 7"/>
          <p:cNvSpPr/>
          <p:nvPr/>
        </p:nvSpPr>
        <p:spPr>
          <a:xfrm>
            <a:off x="3178523" y="437318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22" name="群組 21"/>
          <p:cNvGrpSpPr/>
          <p:nvPr/>
        </p:nvGrpSpPr>
        <p:grpSpPr>
          <a:xfrm>
            <a:off x="3834282" y="2537551"/>
            <a:ext cx="3806250" cy="4320447"/>
            <a:chOff x="6905018" y="2360168"/>
            <a:chExt cx="3806250" cy="4320447"/>
          </a:xfrm>
        </p:grpSpPr>
        <p:pic>
          <p:nvPicPr>
            <p:cNvPr id="7" name="圖片 6"/>
            <p:cNvPicPr>
              <a:picLocks noChangeAspect="1"/>
            </p:cNvPicPr>
            <p:nvPr/>
          </p:nvPicPr>
          <p:blipFill rotWithShape="1">
            <a:blip r:embed="rId4"/>
            <a:srcRect l="33834" t="32909" r="31441" b="19768"/>
            <a:stretch/>
          </p:blipFill>
          <p:spPr>
            <a:xfrm>
              <a:off x="6905018" y="2729500"/>
              <a:ext cx="3806250" cy="3396344"/>
            </a:xfrm>
            <a:prstGeom prst="rect">
              <a:avLst/>
            </a:prstGeom>
          </p:spPr>
        </p:pic>
        <p:sp>
          <p:nvSpPr>
            <p:cNvPr id="9" name="橢圓 8"/>
            <p:cNvSpPr/>
            <p:nvPr/>
          </p:nvSpPr>
          <p:spPr>
            <a:xfrm>
              <a:off x="7236823" y="3283132"/>
              <a:ext cx="896983" cy="5385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1" name="直線單箭頭接點 10"/>
            <p:cNvCxnSpPr>
              <a:stCxn id="9" idx="7"/>
              <a:endCxn id="7" idx="0"/>
            </p:cNvCxnSpPr>
            <p:nvPr/>
          </p:nvCxnSpPr>
          <p:spPr>
            <a:xfrm flipV="1">
              <a:off x="8002446" y="2729500"/>
              <a:ext cx="805697" cy="63250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7931600" y="2360168"/>
              <a:ext cx="256031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The name of your project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4" name="橢圓 13"/>
            <p:cNvSpPr/>
            <p:nvPr/>
          </p:nvSpPr>
          <p:spPr>
            <a:xfrm>
              <a:off x="7239571" y="3875808"/>
              <a:ext cx="896983" cy="53854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cxnSp>
          <p:nvCxnSpPr>
            <p:cNvPr id="15" name="直線單箭頭接點 14"/>
            <p:cNvCxnSpPr/>
            <p:nvPr/>
          </p:nvCxnSpPr>
          <p:spPr>
            <a:xfrm>
              <a:off x="7689669" y="4414356"/>
              <a:ext cx="1335341" cy="1934832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7683406" y="6311283"/>
              <a:ext cx="2780698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The location of your project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  <p:sp>
          <p:nvSpPr>
            <p:cNvPr id="19" name="橢圓 18"/>
            <p:cNvSpPr/>
            <p:nvPr/>
          </p:nvSpPr>
          <p:spPr>
            <a:xfrm>
              <a:off x="9582932" y="3901044"/>
              <a:ext cx="881172" cy="397779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9472837" y="4216678"/>
              <a:ext cx="109857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TW" dirty="0">
                  <a:solidFill>
                    <a:srgbClr val="FF0000"/>
                  </a:solidFill>
                </a:rPr>
                <a:t>Click here</a:t>
              </a:r>
              <a:endParaRPr lang="zh-TW" altLang="en-US" dirty="0">
                <a:solidFill>
                  <a:srgbClr val="FF0000"/>
                </a:solidFill>
              </a:endParaRPr>
            </a:p>
          </p:txBody>
        </p:sp>
      </p:grpSp>
      <p:pic>
        <p:nvPicPr>
          <p:cNvPr id="21" name="圖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83039" y="3178679"/>
            <a:ext cx="3353315" cy="2471193"/>
          </a:xfrm>
          <a:prstGeom prst="rect">
            <a:avLst/>
          </a:prstGeom>
        </p:spPr>
      </p:pic>
      <p:sp>
        <p:nvSpPr>
          <p:cNvPr id="23" name="向右箭號 22"/>
          <p:cNvSpPr/>
          <p:nvPr/>
        </p:nvSpPr>
        <p:spPr>
          <a:xfrm>
            <a:off x="7701874" y="437318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/>
          <p:cNvSpPr/>
          <p:nvPr/>
        </p:nvSpPr>
        <p:spPr>
          <a:xfrm>
            <a:off x="8126241" y="5753635"/>
            <a:ext cx="3580917" cy="369332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The file path should be ALL ENGLISH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520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2:  Add the files</a:t>
            </a:r>
          </a:p>
          <a:p>
            <a:pPr lvl="1"/>
            <a:r>
              <a:rPr lang="en-US" altLang="zh-TW" dirty="0"/>
              <a:t>Select all the files including the testbench </a:t>
            </a:r>
          </a:p>
          <a:p>
            <a:pPr lvl="2"/>
            <a:r>
              <a:rPr lang="en-US" altLang="zh-TW" dirty="0"/>
              <a:t>Verilog code could be stored in any location , “add existing file” would refer to the file location automatically .</a:t>
            </a:r>
          </a:p>
          <a:p>
            <a:pPr lvl="2"/>
            <a:r>
              <a:rPr lang="en-US" altLang="zh-TW" dirty="0"/>
              <a:t>Remember to put the test data and golden data at the same directory of the testbench file. </a:t>
            </a:r>
          </a:p>
          <a:p>
            <a:pPr lvl="2"/>
            <a:endParaRPr lang="en-US" altLang="zh-TW" dirty="0"/>
          </a:p>
          <a:p>
            <a:pPr lvl="1"/>
            <a:r>
              <a:rPr lang="en-US" altLang="zh-TW" dirty="0"/>
              <a:t> 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963" y="3710354"/>
            <a:ext cx="3133725" cy="2695575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2304455" y="6008150"/>
            <a:ext cx="515621" cy="39777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2012981" y="6323784"/>
            <a:ext cx="1098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0449" y="3862753"/>
            <a:ext cx="3067050" cy="2390775"/>
          </a:xfrm>
          <a:prstGeom prst="rect">
            <a:avLst/>
          </a:prstGeom>
        </p:spPr>
      </p:pic>
      <p:sp>
        <p:nvSpPr>
          <p:cNvPr id="9" name="橢圓 8"/>
          <p:cNvSpPr/>
          <p:nvPr/>
        </p:nvSpPr>
        <p:spPr>
          <a:xfrm>
            <a:off x="5434148" y="4407175"/>
            <a:ext cx="99101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/>
          <p:cNvSpPr/>
          <p:nvPr/>
        </p:nvSpPr>
        <p:spPr>
          <a:xfrm>
            <a:off x="5326592" y="4882515"/>
            <a:ext cx="1098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1" name="向右箭號 10"/>
          <p:cNvSpPr/>
          <p:nvPr/>
        </p:nvSpPr>
        <p:spPr>
          <a:xfrm>
            <a:off x="3587467" y="4916223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2878" y="3776863"/>
            <a:ext cx="4617822" cy="2476665"/>
          </a:xfrm>
          <a:prstGeom prst="rect">
            <a:avLst/>
          </a:prstGeom>
        </p:spPr>
      </p:pic>
      <p:sp>
        <p:nvSpPr>
          <p:cNvPr id="13" name="向右箭號 12"/>
          <p:cNvSpPr/>
          <p:nvPr/>
        </p:nvSpPr>
        <p:spPr>
          <a:xfrm>
            <a:off x="6855315" y="4813702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橢圓 13"/>
          <p:cNvSpPr/>
          <p:nvPr/>
        </p:nvSpPr>
        <p:spPr>
          <a:xfrm>
            <a:off x="8956766" y="4153696"/>
            <a:ext cx="99101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/>
          <p:cNvSpPr/>
          <p:nvPr/>
        </p:nvSpPr>
        <p:spPr>
          <a:xfrm>
            <a:off x="8849210" y="4629036"/>
            <a:ext cx="109857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6" name="橢圓 15"/>
          <p:cNvSpPr/>
          <p:nvPr/>
        </p:nvSpPr>
        <p:spPr>
          <a:xfrm>
            <a:off x="10596302" y="4779397"/>
            <a:ext cx="670774" cy="55748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0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Step3 : Start coding…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8262" y="2419350"/>
            <a:ext cx="7858125" cy="38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474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Step4: Compile &amp; Start simulation </a:t>
            </a:r>
          </a:p>
          <a:p>
            <a:pPr lvl="1"/>
            <a:r>
              <a:rPr lang="en-US" altLang="zh-TW" dirty="0"/>
              <a:t>Compile -&gt; Simulate -&gt; Start Simulation-&gt;work-&gt;</a:t>
            </a:r>
            <a:r>
              <a:rPr lang="en-US" altLang="zh-TW" dirty="0">
                <a:solidFill>
                  <a:srgbClr val="FF0000"/>
                </a:solidFill>
              </a:rPr>
              <a:t>testbench file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b="7046"/>
          <a:stretch/>
        </p:blipFill>
        <p:spPr>
          <a:xfrm>
            <a:off x="195626" y="2516779"/>
            <a:ext cx="4660333" cy="42062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橢圓 4"/>
          <p:cNvSpPr/>
          <p:nvPr/>
        </p:nvSpPr>
        <p:spPr>
          <a:xfrm>
            <a:off x="3849189" y="2778034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3434886" y="2986312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 rotWithShape="1">
          <a:blip r:embed="rId3"/>
          <a:srcRect l="13320" t="13110" r="72069" b="50363"/>
          <a:stretch/>
        </p:blipFill>
        <p:spPr>
          <a:xfrm>
            <a:off x="5448017" y="2516779"/>
            <a:ext cx="3061505" cy="2150173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4953981" y="3361399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975" y="3502805"/>
            <a:ext cx="3652876" cy="3311347"/>
          </a:xfrm>
          <a:prstGeom prst="rect">
            <a:avLst/>
          </a:prstGeom>
        </p:spPr>
      </p:pic>
      <p:sp>
        <p:nvSpPr>
          <p:cNvPr id="10" name="向右箭號 9"/>
          <p:cNvSpPr/>
          <p:nvPr/>
        </p:nvSpPr>
        <p:spPr>
          <a:xfrm>
            <a:off x="7599917" y="539909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87735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Step4: Start simulation </a:t>
            </a:r>
          </a:p>
          <a:p>
            <a:pPr lvl="1"/>
            <a:r>
              <a:rPr lang="en-US" altLang="zh-TW" dirty="0"/>
              <a:t>Check +</a:t>
            </a:r>
            <a:r>
              <a:rPr lang="en-US" altLang="zh-TW" dirty="0" err="1"/>
              <a:t>notimingchecks</a:t>
            </a:r>
            <a:endParaRPr lang="zh-TW" altLang="en-US" dirty="0"/>
          </a:p>
        </p:txBody>
      </p:sp>
      <p:pic>
        <p:nvPicPr>
          <p:cNvPr id="5" name="圖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1181100" y="2510155"/>
            <a:ext cx="4343400" cy="387604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647825" y="4448175"/>
            <a:ext cx="2514600" cy="228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39523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Step5 : Simulation 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649" r="78475" b="51635"/>
          <a:stretch/>
        </p:blipFill>
        <p:spPr>
          <a:xfrm>
            <a:off x="465190" y="2375656"/>
            <a:ext cx="5106796" cy="33274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橢圓 4"/>
          <p:cNvSpPr/>
          <p:nvPr/>
        </p:nvSpPr>
        <p:spPr>
          <a:xfrm>
            <a:off x="4441371" y="2743200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矩形 5"/>
          <p:cNvSpPr/>
          <p:nvPr/>
        </p:nvSpPr>
        <p:spPr>
          <a:xfrm>
            <a:off x="4027068" y="2951478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675" y="1614711"/>
            <a:ext cx="3157681" cy="5073242"/>
          </a:xfrm>
          <a:prstGeom prst="rect">
            <a:avLst/>
          </a:prstGeom>
        </p:spPr>
      </p:pic>
      <p:sp>
        <p:nvSpPr>
          <p:cNvPr id="8" name="向右箭號 7"/>
          <p:cNvSpPr/>
          <p:nvPr/>
        </p:nvSpPr>
        <p:spPr>
          <a:xfrm>
            <a:off x="6201974" y="3888436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266856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Step6 : Show waveform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/>
          <a:srcRect l="543" t="2405" r="85759" b="38165"/>
          <a:stretch/>
        </p:blipFill>
        <p:spPr>
          <a:xfrm>
            <a:off x="874913" y="2138808"/>
            <a:ext cx="3610000" cy="4405004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3"/>
          <a:srcRect l="12089" t="17422" r="63078" b="37999"/>
          <a:stretch/>
        </p:blipFill>
        <p:spPr>
          <a:xfrm>
            <a:off x="5744752" y="1730570"/>
            <a:ext cx="5489306" cy="2771432"/>
          </a:xfrm>
          <a:prstGeom prst="rect">
            <a:avLst/>
          </a:prstGeom>
        </p:spPr>
      </p:pic>
      <p:sp>
        <p:nvSpPr>
          <p:cNvPr id="6" name="橢圓 5"/>
          <p:cNvSpPr/>
          <p:nvPr/>
        </p:nvSpPr>
        <p:spPr>
          <a:xfrm>
            <a:off x="9405256" y="2124892"/>
            <a:ext cx="269965" cy="28229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/>
          <p:cNvSpPr/>
          <p:nvPr/>
        </p:nvSpPr>
        <p:spPr>
          <a:xfrm>
            <a:off x="8990953" y="2333170"/>
            <a:ext cx="10985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8" name="向右箭號 7"/>
          <p:cNvSpPr/>
          <p:nvPr/>
        </p:nvSpPr>
        <p:spPr>
          <a:xfrm>
            <a:off x="4785083" y="2814371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6381936" y="1430067"/>
            <a:ext cx="44687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You have to “restart” before a new simulation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1314" y="5161806"/>
            <a:ext cx="7059386" cy="1495364"/>
          </a:xfrm>
          <a:prstGeom prst="rect">
            <a:avLst/>
          </a:prstGeom>
        </p:spPr>
      </p:pic>
      <p:sp>
        <p:nvSpPr>
          <p:cNvPr id="11" name="向右箭號 10"/>
          <p:cNvSpPr/>
          <p:nvPr/>
        </p:nvSpPr>
        <p:spPr>
          <a:xfrm rot="5400000">
            <a:off x="8253189" y="4765990"/>
            <a:ext cx="424367" cy="301915"/>
          </a:xfrm>
          <a:prstGeom prst="rightArrow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0515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The</a:t>
            </a:r>
            <a:r>
              <a:rPr lang="zh-TW" altLang="en-US" dirty="0"/>
              <a:t> </a:t>
            </a:r>
            <a:r>
              <a:rPr lang="en-US" altLang="zh-TW" dirty="0"/>
              <a:t>simulation process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The simulation process and the necessary tools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r>
              <a:rPr lang="en-US" altLang="zh-TW" dirty="0"/>
              <a:t>The tools and tutorial for setup can be downloaded from :</a:t>
            </a:r>
          </a:p>
          <a:p>
            <a:pPr lvl="1"/>
            <a:r>
              <a:rPr lang="en-US" altLang="zh-TW" dirty="0">
                <a:hlinkClick r:id="rId2"/>
              </a:rPr>
              <a:t>https://www.intel.com/content/www/us/en/software/programmable/quartus-prime/download.html#</a:t>
            </a:r>
            <a:endParaRPr lang="zh-TW" altLang="en-US" dirty="0"/>
          </a:p>
        </p:txBody>
      </p:sp>
      <p:sp>
        <p:nvSpPr>
          <p:cNvPr id="4" name="矩形 3"/>
          <p:cNvSpPr/>
          <p:nvPr/>
        </p:nvSpPr>
        <p:spPr>
          <a:xfrm>
            <a:off x="244144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Functional simulation 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455980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Synthesis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6678168" y="2221992"/>
            <a:ext cx="1426464" cy="112471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Gate Level simulation </a:t>
            </a:r>
            <a:endParaRPr lang="zh-TW" altLang="en-US" dirty="0">
              <a:solidFill>
                <a:schemeClr val="tx1"/>
              </a:solidFill>
            </a:endParaRPr>
          </a:p>
        </p:txBody>
      </p:sp>
      <p:cxnSp>
        <p:nvCxnSpPr>
          <p:cNvPr id="8" name="直線單箭頭接點 7"/>
          <p:cNvCxnSpPr>
            <a:endCxn id="5" idx="1"/>
          </p:cNvCxnSpPr>
          <p:nvPr/>
        </p:nvCxnSpPr>
        <p:spPr>
          <a:xfrm>
            <a:off x="3867912" y="2784348"/>
            <a:ext cx="691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線單箭頭接點 8"/>
          <p:cNvCxnSpPr/>
          <p:nvPr/>
        </p:nvCxnSpPr>
        <p:spPr>
          <a:xfrm>
            <a:off x="5986272" y="2784348"/>
            <a:ext cx="691896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2586255" y="3437516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ModelSim</a:t>
            </a:r>
            <a:endParaRPr lang="zh-TW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802398" y="3426118"/>
            <a:ext cx="94128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Quartus</a:t>
            </a:r>
            <a:endParaRPr lang="zh-TW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6822974" y="3426118"/>
            <a:ext cx="11368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err="1"/>
              <a:t>ModelSim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18806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3299012" y="2209800"/>
            <a:ext cx="8689788" cy="1981200"/>
          </a:xfrm>
        </p:spPr>
        <p:txBody>
          <a:bodyPr/>
          <a:lstStyle/>
          <a:p>
            <a:r>
              <a:rPr lang="en-US" altLang="zh-TW" dirty="0"/>
              <a:t>Download and install Quartus and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243536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2AFA814-21AF-49B5-9FEE-47BBEE0E0C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Quartus and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D7627C1-FC19-4E2E-831B-6843E93EC6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1: Register and sign in</a:t>
            </a:r>
          </a:p>
          <a:p>
            <a:endParaRPr lang="zh-TW" altLang="en-US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C78936F0-1121-4651-8E1A-53B489ECFB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2634" y="2086706"/>
            <a:ext cx="9885366" cy="4576368"/>
          </a:xfrm>
          <a:prstGeom prst="rect">
            <a:avLst/>
          </a:prstGeom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7B97BE52-B920-4150-B6D8-66235F3BA464}"/>
              </a:ext>
            </a:extLst>
          </p:cNvPr>
          <p:cNvSpPr/>
          <p:nvPr/>
        </p:nvSpPr>
        <p:spPr>
          <a:xfrm>
            <a:off x="7987322" y="2164861"/>
            <a:ext cx="609601" cy="570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E18B9637-9C5F-4BC5-961E-22F8DE23E958}"/>
              </a:ext>
            </a:extLst>
          </p:cNvPr>
          <p:cNvSpPr txBox="1"/>
          <p:nvPr/>
        </p:nvSpPr>
        <p:spPr>
          <a:xfrm>
            <a:off x="7353937" y="1681082"/>
            <a:ext cx="41127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Click here to expand the window below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ADEF982B-1D70-4CBB-A1AC-F03A8AA4C496}"/>
              </a:ext>
            </a:extLst>
          </p:cNvPr>
          <p:cNvSpPr/>
          <p:nvPr/>
        </p:nvSpPr>
        <p:spPr>
          <a:xfrm>
            <a:off x="5115716" y="2735385"/>
            <a:ext cx="609601" cy="570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30361F82-901A-4803-829E-346AFFC5D48C}"/>
              </a:ext>
            </a:extLst>
          </p:cNvPr>
          <p:cNvSpPr txBox="1"/>
          <p:nvPr/>
        </p:nvSpPr>
        <p:spPr>
          <a:xfrm>
            <a:off x="4584037" y="2366053"/>
            <a:ext cx="1672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Register Here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78969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C0A7E37-901A-47E5-9672-0600E046C5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Quartus and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1E903367-BC94-4953-BF34-4280AFD77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2: Click “ View complete device support list “</a:t>
            </a:r>
            <a:endParaRPr lang="zh-TW" altLang="en-US" dirty="0"/>
          </a:p>
        </p:txBody>
      </p:sp>
      <p:pic>
        <p:nvPicPr>
          <p:cNvPr id="10" name="圖片 9">
            <a:extLst>
              <a:ext uri="{FF2B5EF4-FFF2-40B4-BE49-F238E27FC236}">
                <a16:creationId xmlns:a16="http://schemas.microsoft.com/office/drawing/2014/main" id="{396984B0-91F4-4C13-9AEC-F51678A256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2137" y="2100785"/>
            <a:ext cx="10327725" cy="4495278"/>
          </a:xfrm>
          <a:prstGeom prst="rect">
            <a:avLst/>
          </a:prstGeom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579034BF-1EB9-4F2F-A8A9-6B7B75E297D8}"/>
              </a:ext>
            </a:extLst>
          </p:cNvPr>
          <p:cNvSpPr/>
          <p:nvPr/>
        </p:nvSpPr>
        <p:spPr>
          <a:xfrm>
            <a:off x="8496205" y="6132562"/>
            <a:ext cx="2110835" cy="5705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1423A36-929D-41DC-8CFF-239C554E83AD}"/>
              </a:ext>
            </a:extLst>
          </p:cNvPr>
          <p:cNvSpPr txBox="1"/>
          <p:nvPr/>
        </p:nvSpPr>
        <p:spPr>
          <a:xfrm>
            <a:off x="8991115" y="5763230"/>
            <a:ext cx="1121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714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圖片 12">
            <a:extLst>
              <a:ext uri="{FF2B5EF4-FFF2-40B4-BE49-F238E27FC236}">
                <a16:creationId xmlns:a16="http://schemas.microsoft.com/office/drawing/2014/main" id="{0737D18E-E5EA-4DFB-B649-AA4C7F47EF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750" y="2285180"/>
            <a:ext cx="5049392" cy="3026291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ED5E37B5-66DF-4931-A006-01A19EDB3B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Quartus and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43B29FF-EA50-4994-93AF-5B2A8BBB48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3: Click Quartus II Software</a:t>
            </a:r>
            <a:r>
              <a:rPr lang="zh-TW" altLang="en-US" dirty="0"/>
              <a:t> </a:t>
            </a:r>
            <a:r>
              <a:rPr lang="en-US" altLang="zh-TW" dirty="0"/>
              <a:t>-&gt; Quartus II web Edition</a:t>
            </a:r>
          </a:p>
        </p:txBody>
      </p:sp>
      <p:sp>
        <p:nvSpPr>
          <p:cNvPr id="8" name="橢圓 7">
            <a:extLst>
              <a:ext uri="{FF2B5EF4-FFF2-40B4-BE49-F238E27FC236}">
                <a16:creationId xmlns:a16="http://schemas.microsoft.com/office/drawing/2014/main" id="{0FFB453E-F9E8-4340-956B-B5251EC6174B}"/>
              </a:ext>
            </a:extLst>
          </p:cNvPr>
          <p:cNvSpPr/>
          <p:nvPr/>
        </p:nvSpPr>
        <p:spPr>
          <a:xfrm>
            <a:off x="859748" y="4920070"/>
            <a:ext cx="1740326" cy="19897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5F76ACC0-F84A-490B-8719-E5A0B69203D7}"/>
              </a:ext>
            </a:extLst>
          </p:cNvPr>
          <p:cNvSpPr txBox="1"/>
          <p:nvPr/>
        </p:nvSpPr>
        <p:spPr>
          <a:xfrm>
            <a:off x="2462631" y="4942139"/>
            <a:ext cx="14015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 1. 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5C02E767-FE63-4F14-8CF7-1296CC364B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166" y="2285180"/>
            <a:ext cx="3048425" cy="3724795"/>
          </a:xfrm>
          <a:prstGeom prst="rect">
            <a:avLst/>
          </a:prstGeom>
        </p:spPr>
      </p:pic>
      <p:sp>
        <p:nvSpPr>
          <p:cNvPr id="16" name="橢圓 15">
            <a:extLst>
              <a:ext uri="{FF2B5EF4-FFF2-40B4-BE49-F238E27FC236}">
                <a16:creationId xmlns:a16="http://schemas.microsoft.com/office/drawing/2014/main" id="{BFB5E575-7578-4013-9C1E-214E09738DFC}"/>
              </a:ext>
            </a:extLst>
          </p:cNvPr>
          <p:cNvSpPr/>
          <p:nvPr/>
        </p:nvSpPr>
        <p:spPr>
          <a:xfrm>
            <a:off x="7349252" y="5576531"/>
            <a:ext cx="2049874" cy="2841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EFCEC878-F5C0-4233-841D-357F0CEC5668}"/>
              </a:ext>
            </a:extLst>
          </p:cNvPr>
          <p:cNvSpPr txBox="1"/>
          <p:nvPr/>
        </p:nvSpPr>
        <p:spPr>
          <a:xfrm>
            <a:off x="9399126" y="5491354"/>
            <a:ext cx="1348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Click Here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8011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D605E7-0C78-46B0-8E1C-82AEEEB2D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Quartus and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42366E3-B253-4735-800B-B74C22AF0C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4: Download</a:t>
            </a:r>
            <a:r>
              <a:rPr lang="en-US" altLang="zh-TW" sz="1800" dirty="0"/>
              <a:t>    </a:t>
            </a:r>
            <a:r>
              <a:rPr lang="en-US" altLang="zh-TW" sz="1800" b="1" i="0" strike="noStrike" dirty="0">
                <a:effectLst/>
                <a:latin typeface="intel-clear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Intel® Quartus® II Web Edition Design Software Version 13.0sp1 for Windows</a:t>
            </a:r>
            <a:endParaRPr lang="en-US" altLang="zh-TW" sz="1800" b="1" i="0" strike="noStrike" dirty="0">
              <a:effectLst/>
              <a:latin typeface="intel-clear"/>
            </a:endParaRPr>
          </a:p>
          <a:p>
            <a:pPr marL="0" indent="0">
              <a:buNone/>
            </a:pPr>
            <a:endParaRPr lang="zh-TW" altLang="en-US" b="1" dirty="0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214DDC29-4A2A-4AAC-9576-D8E1012EF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202" y="2552021"/>
            <a:ext cx="6156856" cy="29663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橢圓 7">
            <a:extLst>
              <a:ext uri="{FF2B5EF4-FFF2-40B4-BE49-F238E27FC236}">
                <a16:creationId xmlns:a16="http://schemas.microsoft.com/office/drawing/2014/main" id="{4723B964-FFF2-4AB1-B641-AE31D9CC5D4C}"/>
              </a:ext>
            </a:extLst>
          </p:cNvPr>
          <p:cNvSpPr/>
          <p:nvPr/>
        </p:nvSpPr>
        <p:spPr>
          <a:xfrm>
            <a:off x="2433926" y="3955489"/>
            <a:ext cx="3599304" cy="4080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CE709606-E9C7-4735-A183-578BBF564A6B}"/>
              </a:ext>
            </a:extLst>
          </p:cNvPr>
          <p:cNvSpPr txBox="1"/>
          <p:nvPr/>
        </p:nvSpPr>
        <p:spPr>
          <a:xfrm>
            <a:off x="2274204" y="3618129"/>
            <a:ext cx="4125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1. Click here to open the download page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648FF58-3C4C-4933-97EA-849E4E405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3230" y="2552021"/>
            <a:ext cx="5045570" cy="31810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橢圓 11">
            <a:extLst>
              <a:ext uri="{FF2B5EF4-FFF2-40B4-BE49-F238E27FC236}">
                <a16:creationId xmlns:a16="http://schemas.microsoft.com/office/drawing/2014/main" id="{D9C90BE4-0A5A-4FC2-AC61-9DF4978ECCA1}"/>
              </a:ext>
            </a:extLst>
          </p:cNvPr>
          <p:cNvSpPr/>
          <p:nvPr/>
        </p:nvSpPr>
        <p:spPr>
          <a:xfrm>
            <a:off x="7754673" y="5266465"/>
            <a:ext cx="2461332" cy="5038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E34B529-7159-4D60-952F-9AC7BBA90783}"/>
              </a:ext>
            </a:extLst>
          </p:cNvPr>
          <p:cNvSpPr txBox="1"/>
          <p:nvPr/>
        </p:nvSpPr>
        <p:spPr>
          <a:xfrm>
            <a:off x="7655687" y="4859884"/>
            <a:ext cx="2618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2. Click here to download 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8068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009AC23-B2E5-4B32-BC22-1768E0696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Download and install Quartus and </a:t>
            </a:r>
            <a:r>
              <a:rPr lang="en-US" altLang="zh-TW" dirty="0" err="1"/>
              <a:t>Modelsim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2E62FF8-D417-4F6E-98FF-29FE5D2221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Step 5: Open </a:t>
            </a:r>
            <a:r>
              <a:rPr lang="en-US" altLang="zh-TW" u="sng" dirty="0"/>
              <a:t>setup.bat </a:t>
            </a:r>
            <a:r>
              <a:rPr lang="en-US" altLang="zh-TW" dirty="0"/>
              <a:t>to install the Quartus and </a:t>
            </a:r>
            <a:r>
              <a:rPr lang="en-US" altLang="zh-TW" dirty="0" err="1"/>
              <a:t>Modelsim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B69E761-60DF-41F9-AFE9-D98D04536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956" y="2470906"/>
            <a:ext cx="8756494" cy="2497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0055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Functional Simulation by </a:t>
            </a:r>
            <a:r>
              <a:rPr lang="en-US" altLang="zh-TW" dirty="0" err="1"/>
              <a:t>ModelSim</a:t>
            </a:r>
            <a:endParaRPr lang="zh-TW" altLang="en-US" dirty="0">
              <a:latin typeface="標楷體" panose="03000509000000000000" pitchFamily="65" charset="-120"/>
              <a:ea typeface="標楷體" panose="03000509000000000000" pitchFamily="65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663203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NCKU">
  <a:themeElements>
    <a:clrScheme name="NCKU3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CKU3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CKU3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CKU3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NCKU" id="{1E584FE3-EC3C-4BC7-B6FE-D3F2C8DC7160}" vid="{911B48B0-2E8C-4C50-97C8-C7CE263FDF51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NCKU</Template>
  <TotalTime>23729</TotalTime>
  <Words>410</Words>
  <Application>Microsoft Office PowerPoint</Application>
  <PresentationFormat>寬螢幕</PresentationFormat>
  <Paragraphs>75</Paragraphs>
  <Slides>17</Slides>
  <Notes>2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17</vt:i4>
      </vt:variant>
    </vt:vector>
  </HeadingPairs>
  <TitlesOfParts>
    <vt:vector size="22" baseType="lpstr">
      <vt:lpstr>intel-clear</vt:lpstr>
      <vt:lpstr>標楷體</vt:lpstr>
      <vt:lpstr>Calibri</vt:lpstr>
      <vt:lpstr>Times New Roman</vt:lpstr>
      <vt:lpstr>NCKU</vt:lpstr>
      <vt:lpstr>數位IC設計 作業解說</vt:lpstr>
      <vt:lpstr>The simulation process</vt:lpstr>
      <vt:lpstr>Download and install Quartus and Modelsim </vt:lpstr>
      <vt:lpstr>Download and install Quartus and Modelsim </vt:lpstr>
      <vt:lpstr>Download and install Quartus and Modelsim </vt:lpstr>
      <vt:lpstr>Download and install Quartus and Modelsim </vt:lpstr>
      <vt:lpstr>Download and install Quartus and Modelsim </vt:lpstr>
      <vt:lpstr>Download and install Quartus and Modelsim 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  <vt:lpstr>Functional Simulation by ModelSim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超高解析度影像之壓縮演算法 開發及硬體架構設計</dc:title>
  <dc:creator>Lin</dc:creator>
  <cp:lastModifiedBy>恆霈 林</cp:lastModifiedBy>
  <cp:revision>1006</cp:revision>
  <dcterms:created xsi:type="dcterms:W3CDTF">2016-04-08T13:58:24Z</dcterms:created>
  <dcterms:modified xsi:type="dcterms:W3CDTF">2022-03-29T04:51:02Z</dcterms:modified>
</cp:coreProperties>
</file>